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84" r:id="rId2"/>
    <p:sldId id="282" r:id="rId3"/>
    <p:sldId id="283" r:id="rId4"/>
    <p:sldId id="260" r:id="rId5"/>
    <p:sldId id="304" r:id="rId6"/>
    <p:sldId id="290" r:id="rId7"/>
    <p:sldId id="285" r:id="rId8"/>
    <p:sldId id="307" r:id="rId9"/>
    <p:sldId id="291" r:id="rId10"/>
    <p:sldId id="305" r:id="rId11"/>
    <p:sldId id="306" r:id="rId12"/>
    <p:sldId id="286" r:id="rId13"/>
    <p:sldId id="294" r:id="rId14"/>
    <p:sldId id="309" r:id="rId15"/>
    <p:sldId id="308" r:id="rId16"/>
    <p:sldId id="310" r:id="rId17"/>
    <p:sldId id="287" r:id="rId18"/>
    <p:sldId id="298" r:id="rId19"/>
    <p:sldId id="311" r:id="rId20"/>
    <p:sldId id="313" r:id="rId21"/>
    <p:sldId id="312" r:id="rId22"/>
    <p:sldId id="314" r:id="rId23"/>
    <p:sldId id="317" r:id="rId24"/>
    <p:sldId id="315" r:id="rId25"/>
    <p:sldId id="316" r:id="rId26"/>
    <p:sldId id="318" r:id="rId27"/>
    <p:sldId id="319" r:id="rId28"/>
    <p:sldId id="288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1C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05" autoAdjust="0"/>
    <p:restoredTop sz="94660"/>
  </p:normalViewPr>
  <p:slideViewPr>
    <p:cSldViewPr snapToGrid="0">
      <p:cViewPr varScale="1">
        <p:scale>
          <a:sx n="44" d="100"/>
          <a:sy n="44" d="100"/>
        </p:scale>
        <p:origin x="67" y="9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54" d="100"/>
          <a:sy n="54" d="100"/>
        </p:scale>
        <p:origin x="2880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DBEE5-1F49-4E21-AA75-C1EB99554DBB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DDF900-46A4-4B55-A06F-548409280F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16058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jpg>
</file>

<file path=ppt/media/image12.png>
</file>

<file path=ppt/media/image13.png>
</file>

<file path=ppt/media/image14.jpe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07A637-8712-4E20-957A-998EEAA8639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403211-B18B-477D-A05F-14E4BC8723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4887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10774680" y="6356350"/>
            <a:ext cx="1437640" cy="365125"/>
          </a:xfrm>
        </p:spPr>
        <p:txBody>
          <a:bodyPr/>
          <a:lstStyle>
            <a:lvl1pPr algn="ctr">
              <a:defRPr sz="1800"/>
            </a:lvl1pPr>
          </a:lstStyle>
          <a:p>
            <a:fld id="{023126B9-07AC-4BAF-B3D7-FAC1D3999DA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5" name="灯片编号占位符 3"/>
          <p:cNvSpPr txBox="1">
            <a:spLocks/>
          </p:cNvSpPr>
          <p:nvPr userDrawn="1"/>
        </p:nvSpPr>
        <p:spPr>
          <a:xfrm>
            <a:off x="10495280" y="6356349"/>
            <a:ext cx="14376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第     页</a:t>
            </a:r>
          </a:p>
        </p:txBody>
      </p:sp>
    </p:spTree>
    <p:extLst>
      <p:ext uri="{BB962C8B-B14F-4D97-AF65-F5344CB8AC3E}">
        <p14:creationId xmlns:p14="http://schemas.microsoft.com/office/powerpoint/2010/main" val="2251331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3471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0563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3471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3471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7036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023126B9-07AC-4BAF-B3D7-FAC1D3999DA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5471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62" r:id="rId4"/>
    <p:sldLayoutId id="2147483660" r:id="rId5"/>
    <p:sldLayoutId id="2147483651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jpeg"/><Relationship Id="rId5" Type="http://schemas.openxmlformats.org/officeDocument/2006/relationships/image" Target="../media/image30.jp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61546" y="1468322"/>
            <a:ext cx="12253546" cy="388620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8"/>
          <p:cNvSpPr txBox="1">
            <a:spLocks noChangeArrowheads="1"/>
          </p:cNvSpPr>
          <p:nvPr/>
        </p:nvSpPr>
        <p:spPr bwMode="auto">
          <a:xfrm>
            <a:off x="2273694" y="2888139"/>
            <a:ext cx="764461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4000" b="1" dirty="0">
                <a:solidFill>
                  <a:schemeClr val="accent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三维模型最优视图生成技术研究</a:t>
            </a:r>
            <a:endParaRPr lang="zh-CN" altLang="en-US" sz="4000" b="1" dirty="0">
              <a:solidFill>
                <a:schemeClr val="bg2">
                  <a:lumMod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 9"/>
          <p:cNvSpPr>
            <a:spLocks noChangeArrowheads="1"/>
          </p:cNvSpPr>
          <p:nvPr/>
        </p:nvSpPr>
        <p:spPr bwMode="auto">
          <a:xfrm>
            <a:off x="2806883" y="3670637"/>
            <a:ext cx="6516687" cy="78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2">
                    <a:lumMod val="10000"/>
                  </a:schemeClr>
                </a:solidFill>
                <a:latin typeface="Arial" pitchFamily="34" charset="0"/>
              </a:rPr>
              <a:t>答辩人：元培学院 </a:t>
            </a:r>
            <a:r>
              <a:rPr lang="en-US" altLang="zh-CN" sz="1600" dirty="0">
                <a:solidFill>
                  <a:schemeClr val="bg2">
                    <a:lumMod val="10000"/>
                  </a:schemeClr>
                </a:solidFill>
                <a:latin typeface="Arial" pitchFamily="34" charset="0"/>
              </a:rPr>
              <a:t>2016</a:t>
            </a:r>
            <a:r>
              <a:rPr lang="zh-CN" altLang="en-US" sz="1600" dirty="0">
                <a:solidFill>
                  <a:schemeClr val="bg2">
                    <a:lumMod val="10000"/>
                  </a:schemeClr>
                </a:solidFill>
                <a:latin typeface="Arial" pitchFamily="34" charset="0"/>
              </a:rPr>
              <a:t>级 黄道吉</a:t>
            </a:r>
            <a:endParaRPr lang="en-US" altLang="zh-CN" sz="1600" dirty="0">
              <a:solidFill>
                <a:schemeClr val="bg2">
                  <a:lumMod val="10000"/>
                </a:schemeClr>
              </a:solidFill>
              <a:latin typeface="Arial" pitchFamily="34" charset="0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2">
                    <a:lumMod val="10000"/>
                  </a:schemeClr>
                </a:solidFill>
                <a:latin typeface="Arial" pitchFamily="34" charset="0"/>
              </a:rPr>
              <a:t>指导老师：连宙辉</a:t>
            </a:r>
            <a:endParaRPr lang="en-US" altLang="zh-CN" sz="1600" dirty="0">
              <a:solidFill>
                <a:schemeClr val="bg2">
                  <a:lumMod val="10000"/>
                </a:schemeClr>
              </a:solidFill>
              <a:latin typeface="Arial" pitchFamily="34" charset="0"/>
            </a:endParaRPr>
          </a:p>
        </p:txBody>
      </p:sp>
      <p:sp>
        <p:nvSpPr>
          <p:cNvPr id="21" name="文本框 10"/>
          <p:cNvSpPr txBox="1">
            <a:spLocks noChangeArrowheads="1"/>
          </p:cNvSpPr>
          <p:nvPr/>
        </p:nvSpPr>
        <p:spPr bwMode="auto">
          <a:xfrm>
            <a:off x="4236426" y="4612006"/>
            <a:ext cx="3657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本科生毕业论文</a:t>
            </a:r>
          </a:p>
        </p:txBody>
      </p:sp>
      <p:sp>
        <p:nvSpPr>
          <p:cNvPr id="22" name="圆角矩形 11"/>
          <p:cNvSpPr>
            <a:spLocks noChangeArrowheads="1"/>
          </p:cNvSpPr>
          <p:nvPr/>
        </p:nvSpPr>
        <p:spPr bwMode="auto">
          <a:xfrm>
            <a:off x="4267200" y="4547712"/>
            <a:ext cx="3657600" cy="496887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440" y="1758407"/>
            <a:ext cx="1055120" cy="105512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3360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7053">
        <p:split orient="vert"/>
      </p:transition>
    </mc:Choice>
    <mc:Fallback xmlns="">
      <p:transition spd="slow" advTm="7053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相关工作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新视角生成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760934" y="1599532"/>
            <a:ext cx="10374924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给定一个</a:t>
            </a:r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/</a:t>
            </a:r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多个视角生成新视角下视图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非良定义问题，需要先验知识和正则化项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感知损失函数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GAN</a:t>
            </a: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损失函数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视角无关三维信息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基于学习方法：看成图像生成任务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预测流：</a:t>
            </a:r>
            <a:r>
              <a:rPr lang="en-US" altLang="zh-CN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appearance flow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直接生成每一个像素：</a:t>
            </a:r>
            <a:r>
              <a:rPr lang="en-US" altLang="zh-CN" dirty="0" err="1">
                <a:solidFill>
                  <a:schemeClr val="bg2">
                    <a:lumMod val="10000"/>
                  </a:schemeClr>
                </a:solidFill>
                <a:latin typeface="+mn-ea"/>
              </a:rPr>
              <a:t>mv3d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6B74312-FC16-43D2-B97C-C291F12501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620" y="2798705"/>
            <a:ext cx="6646380" cy="323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40113"/>
      </p:ext>
    </p:extLst>
  </p:cSld>
  <p:clrMapOvr>
    <a:masterClrMapping/>
  </p:clrMapOvr>
  <p:transition spd="med" advTm="32462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相关工作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材质迁移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908538" y="1599532"/>
            <a:ext cx="1037492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给定内容图片和材质信息，生成融合二者的图片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材质信息提取自图片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/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随机采样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没有成对监督数据：需要正则项分离材质和内容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预训练</a:t>
            </a:r>
            <a:r>
              <a:rPr lang="en-US" altLang="zh-CN" dirty="0" err="1">
                <a:solidFill>
                  <a:schemeClr val="bg2">
                    <a:lumMod val="10000"/>
                  </a:schemeClr>
                </a:solidFill>
                <a:latin typeface="+mn-ea"/>
              </a:rPr>
              <a:t>VGG</a:t>
            </a: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：低层内容 高层材质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循环损失函数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设计独特的判别器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应用在三维模型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直接生成面片颜色：预定义拓扑结构，可微分渲染器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深度图上色：利用图像领域方法，保全三维信息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D878A09-4A87-46DE-84A1-D78252AF408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87" y="4492632"/>
            <a:ext cx="8383480" cy="229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612014"/>
      </p:ext>
    </p:extLst>
  </p:cSld>
  <p:clrMapOvr>
    <a:masterClrMapping/>
  </p:clrMapOvr>
  <p:transition spd="med" advTm="32462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61546" y="1468322"/>
            <a:ext cx="12253546" cy="38862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Text Placeholder 3"/>
          <p:cNvSpPr txBox="1">
            <a:spLocks/>
          </p:cNvSpPr>
          <p:nvPr/>
        </p:nvSpPr>
        <p:spPr>
          <a:xfrm>
            <a:off x="1541464" y="2547939"/>
            <a:ext cx="1641475" cy="1570037"/>
          </a:xfrm>
          <a:prstGeom prst="rect">
            <a:avLst/>
          </a:prstGeom>
        </p:spPr>
        <p:txBody>
          <a:bodyPr wrap="none" lIns="0" tIns="0" rIns="0" bIns="0" anchor="ctr"/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defRPr/>
            </a:pPr>
            <a:r>
              <a:rPr lang="en-US" sz="115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03</a:t>
            </a:r>
            <a:endParaRPr lang="en-US" sz="115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3" name="文本框 58"/>
          <p:cNvSpPr txBox="1"/>
          <p:nvPr/>
        </p:nvSpPr>
        <p:spPr>
          <a:xfrm>
            <a:off x="3363007" y="3346450"/>
            <a:ext cx="3173890" cy="584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方法介绍</a:t>
            </a:r>
          </a:p>
        </p:txBody>
      </p:sp>
      <p:sp>
        <p:nvSpPr>
          <p:cNvPr id="34" name="文本框 59"/>
          <p:cNvSpPr txBox="1"/>
          <p:nvPr/>
        </p:nvSpPr>
        <p:spPr>
          <a:xfrm>
            <a:off x="3363005" y="2773364"/>
            <a:ext cx="233031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pPr>
              <a:defRPr/>
            </a:pPr>
            <a:r>
              <a:rPr lang="en-US" altLang="zh-CN" sz="3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Part Three</a:t>
            </a:r>
            <a:endParaRPr lang="zh-CN" altLang="en-US" sz="32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等腰三角形 34"/>
          <p:cNvSpPr/>
          <p:nvPr/>
        </p:nvSpPr>
        <p:spPr>
          <a:xfrm rot="9233090">
            <a:off x="8731250" y="2454275"/>
            <a:ext cx="266700" cy="230188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36" name="等腰三角形 35"/>
          <p:cNvSpPr/>
          <p:nvPr/>
        </p:nvSpPr>
        <p:spPr>
          <a:xfrm rot="15569576">
            <a:off x="8378826" y="3128963"/>
            <a:ext cx="396875" cy="3429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37" name="等腰三角形 36"/>
          <p:cNvSpPr/>
          <p:nvPr/>
        </p:nvSpPr>
        <p:spPr>
          <a:xfrm rot="21371394">
            <a:off x="8247063" y="1804989"/>
            <a:ext cx="266700" cy="23018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38" name="等腰三角形 37"/>
          <p:cNvSpPr/>
          <p:nvPr/>
        </p:nvSpPr>
        <p:spPr>
          <a:xfrm rot="12912161">
            <a:off x="9288463" y="3487739"/>
            <a:ext cx="944562" cy="815975"/>
          </a:xfrm>
          <a:prstGeom prst="triangl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39" name="等腰三角形 38"/>
          <p:cNvSpPr/>
          <p:nvPr/>
        </p:nvSpPr>
        <p:spPr>
          <a:xfrm rot="12912161">
            <a:off x="9156700" y="3427413"/>
            <a:ext cx="1176338" cy="1014412"/>
          </a:xfrm>
          <a:prstGeom prst="triangl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40" name="椭圆 39"/>
          <p:cNvSpPr/>
          <p:nvPr/>
        </p:nvSpPr>
        <p:spPr>
          <a:xfrm rot="9110320">
            <a:off x="10477500" y="37925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ea typeface="幼圆"/>
            </a:endParaRPr>
          </a:p>
        </p:txBody>
      </p:sp>
      <p:sp>
        <p:nvSpPr>
          <p:cNvPr id="41" name="椭圆 40"/>
          <p:cNvSpPr/>
          <p:nvPr/>
        </p:nvSpPr>
        <p:spPr>
          <a:xfrm rot="9110320">
            <a:off x="9388475" y="4295775"/>
            <a:ext cx="115888" cy="115888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ea typeface="幼圆"/>
            </a:endParaRPr>
          </a:p>
        </p:txBody>
      </p:sp>
      <p:sp>
        <p:nvSpPr>
          <p:cNvPr id="42" name="椭圆 41"/>
          <p:cNvSpPr/>
          <p:nvPr/>
        </p:nvSpPr>
        <p:spPr>
          <a:xfrm rot="9110320">
            <a:off x="9505950" y="31321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ea typeface="幼圆"/>
            </a:endParaRPr>
          </a:p>
        </p:txBody>
      </p:sp>
      <p:sp>
        <p:nvSpPr>
          <p:cNvPr id="43" name="等腰三角形 42"/>
          <p:cNvSpPr/>
          <p:nvPr/>
        </p:nvSpPr>
        <p:spPr>
          <a:xfrm rot="18210217">
            <a:off x="7838282" y="2162970"/>
            <a:ext cx="127000" cy="10953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44" name="等腰三角形 43"/>
          <p:cNvSpPr/>
          <p:nvPr/>
        </p:nvSpPr>
        <p:spPr>
          <a:xfrm rot="8748521">
            <a:off x="8196264" y="2314575"/>
            <a:ext cx="128587" cy="109538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cxnSp>
        <p:nvCxnSpPr>
          <p:cNvPr id="45" name="Straight Connector 13"/>
          <p:cNvCxnSpPr>
            <a:cxnSpLocks noChangeShapeType="1"/>
          </p:cNvCxnSpPr>
          <p:nvPr/>
        </p:nvCxnSpPr>
        <p:spPr bwMode="auto">
          <a:xfrm flipH="1">
            <a:off x="1524000" y="4110038"/>
            <a:ext cx="6732588" cy="0"/>
          </a:xfrm>
          <a:prstGeom prst="line">
            <a:avLst/>
          </a:prstGeom>
          <a:noFill/>
          <a:ln w="19050" cap="sq" algn="ctr">
            <a:solidFill>
              <a:schemeClr val="accent1"/>
            </a:solidFill>
            <a:miter lim="800000"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757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741">
        <p:split orient="vert"/>
      </p:transition>
    </mc:Choice>
    <mc:Fallback xmlns="">
      <p:transition spd="slow" advTm="1741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方法介绍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实验原理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776046"/>
            <a:ext cx="519918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优化目标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——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仿照</a:t>
            </a:r>
            <a:r>
              <a:rPr lang="en-US" altLang="zh-CN" sz="2000" dirty="0" err="1">
                <a:solidFill>
                  <a:schemeClr val="bg2">
                    <a:lumMod val="10000"/>
                  </a:schemeClr>
                </a:solidFill>
                <a:latin typeface="+mn-ea"/>
              </a:rPr>
              <a:t>VAE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，变分下界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 </a:t>
            </a:r>
            <a:endParaRPr lang="zh-CN" altLang="en-US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AFD7FA2-B68F-4720-B87D-AC8544D499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87" y="2237672"/>
            <a:ext cx="1536276" cy="68923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3A21588-6A93-4486-9387-B816A77A2B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52"/>
          <a:stretch/>
        </p:blipFill>
        <p:spPr>
          <a:xfrm>
            <a:off x="896814" y="3522918"/>
            <a:ext cx="4334564" cy="205348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236B3BB-F698-4CCC-862E-B72956B168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86"/>
          <a:stretch/>
        </p:blipFill>
        <p:spPr>
          <a:xfrm>
            <a:off x="896814" y="5576401"/>
            <a:ext cx="4334564" cy="402298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8F5EAD2A-62B3-4CFA-B7E2-52AB4A45FA58}"/>
              </a:ext>
            </a:extLst>
          </p:cNvPr>
          <p:cNvSpPr txBox="1"/>
          <p:nvPr/>
        </p:nvSpPr>
        <p:spPr>
          <a:xfrm>
            <a:off x="6096000" y="2125401"/>
            <a:ext cx="519918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隐变量之间互相独立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仅重构</a:t>
            </a:r>
            <a:r>
              <a:rPr lang="zh-CN" altLang="en-US" sz="16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图</a:t>
            </a: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像并不足够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新视角生成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材质迁移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8F3FDEF-A85A-48CE-A4D2-3D98C9F9E0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849" y="3260019"/>
            <a:ext cx="6596151" cy="1596409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6D073144-F87D-4CFE-B483-2646D68AEC8D}"/>
              </a:ext>
            </a:extLst>
          </p:cNvPr>
          <p:cNvSpPr txBox="1"/>
          <p:nvPr/>
        </p:nvSpPr>
        <p:spPr>
          <a:xfrm>
            <a:off x="6096000" y="4907184"/>
            <a:ext cx="519918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最优视角选择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信息最多的视角：重构视图的意义下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57C4C82-AE14-40F8-B810-D00E586CFCD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624" y="5576401"/>
            <a:ext cx="4451794" cy="35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618202"/>
      </p:ext>
    </p:extLst>
  </p:cSld>
  <p:clrMapOvr>
    <a:masterClrMapping/>
  </p:clrMapOvr>
  <p:transition spd="med" advTm="45462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方法介绍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实现细节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3" y="1599532"/>
            <a:ext cx="5690417" cy="3380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需要实现的映射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生成器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观察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用编码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-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解码网络实现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编码部分提取出内容信息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解码部分渲染目标图像：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SPADE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位置信息：</a:t>
            </a:r>
            <a:r>
              <a:rPr lang="en-US" altLang="zh-CN" sz="2000" dirty="0" err="1">
                <a:solidFill>
                  <a:schemeClr val="bg2">
                    <a:lumMod val="10000"/>
                  </a:schemeClr>
                </a:solidFill>
                <a:latin typeface="+mn-ea"/>
              </a:rPr>
              <a:t>CoordConv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超参数平衡两个任务：下采样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/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通道数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 </a:t>
            </a:r>
            <a:endParaRPr lang="zh-CN" altLang="en-US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ADA42E-20B9-4365-82A7-0FB00F0FE9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150" y="1619909"/>
            <a:ext cx="5933103" cy="4207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1E28037-BE36-4718-9875-5358EA8D90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182" y="2448800"/>
            <a:ext cx="2954954" cy="293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152D1A9-9272-41D8-807A-7944E24D45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962" y="2444292"/>
            <a:ext cx="2876680" cy="29790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1A44671-09AA-40CA-9A4E-BAFDB3E567D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321"/>
          <a:stretch/>
        </p:blipFill>
        <p:spPr>
          <a:xfrm>
            <a:off x="7318621" y="2742200"/>
            <a:ext cx="3633264" cy="4303312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6DB38E7-4CF8-4362-AECF-CCA5E00E9EF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246" y="4336288"/>
            <a:ext cx="2939808" cy="2385187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B864C612-5ABA-4287-A9AF-6794DDE328EF}"/>
              </a:ext>
            </a:extLst>
          </p:cNvPr>
          <p:cNvSpPr/>
          <p:nvPr/>
        </p:nvSpPr>
        <p:spPr>
          <a:xfrm>
            <a:off x="3133344" y="1667945"/>
            <a:ext cx="2604515" cy="372718"/>
          </a:xfrm>
          <a:prstGeom prst="round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50C80EFB-3AC4-43DE-A882-FE6A1AECCD1E}"/>
              </a:ext>
            </a:extLst>
          </p:cNvPr>
          <p:cNvSpPr/>
          <p:nvPr/>
        </p:nvSpPr>
        <p:spPr>
          <a:xfrm>
            <a:off x="7143384" y="1665585"/>
            <a:ext cx="1991869" cy="375077"/>
          </a:xfrm>
          <a:prstGeom prst="round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6785038"/>
      </p:ext>
    </p:extLst>
  </p:cSld>
  <p:clrMapOvr>
    <a:masterClrMapping/>
  </p:clrMapOvr>
  <p:transition spd="med" advTm="45462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方法介绍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实现细节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599532"/>
            <a:ext cx="519918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需要实现的映射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编码器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提取视角无关的材质信息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视角拼接在图片后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全局池化，全连接 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-&gt; 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全局特征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 </a:t>
            </a:r>
            <a:endParaRPr lang="zh-CN" altLang="en-US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ADA42E-20B9-4365-82A7-0FB00F0FE9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150" y="1619909"/>
            <a:ext cx="5933103" cy="420754"/>
          </a:xfrm>
          <a:prstGeom prst="rect">
            <a:avLst/>
          </a:prstGeom>
        </p:spPr>
      </p:pic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50C80EFB-3AC4-43DE-A882-FE6A1AECCD1E}"/>
              </a:ext>
            </a:extLst>
          </p:cNvPr>
          <p:cNvSpPr/>
          <p:nvPr/>
        </p:nvSpPr>
        <p:spPr>
          <a:xfrm>
            <a:off x="5900511" y="1665587"/>
            <a:ext cx="1148360" cy="311854"/>
          </a:xfrm>
          <a:prstGeom prst="round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62AA9EDA-17CA-4873-B2D5-803AE379BE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103" y="2463987"/>
            <a:ext cx="3641577" cy="425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96311"/>
      </p:ext>
    </p:extLst>
  </p:cSld>
  <p:clrMapOvr>
    <a:masterClrMapping/>
  </p:clrMapOvr>
  <p:transition spd="med" advTm="45462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方法介绍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实现细节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599532"/>
            <a:ext cx="5199186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判别器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弥补缺失的监督数据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拟合符合训练目标的分布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高质量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/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真实性图片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具有特定材质图片：成对输入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多尺度判别器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多尺度上拟合分布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提供更多信息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BE220A1-A6D8-4E8A-A772-D709A72C00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743" y="2422305"/>
            <a:ext cx="6038757" cy="407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208264"/>
      </p:ext>
    </p:extLst>
  </p:cSld>
  <p:clrMapOvr>
    <a:masterClrMapping/>
  </p:clrMapOvr>
  <p:transition spd="med" advTm="45462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61546" y="1468322"/>
            <a:ext cx="12253546" cy="38862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 Placeholder 3"/>
          <p:cNvSpPr txBox="1">
            <a:spLocks/>
          </p:cNvSpPr>
          <p:nvPr/>
        </p:nvSpPr>
        <p:spPr>
          <a:xfrm>
            <a:off x="1541464" y="2547939"/>
            <a:ext cx="1641475" cy="1570037"/>
          </a:xfrm>
          <a:prstGeom prst="rect">
            <a:avLst/>
          </a:prstGeom>
        </p:spPr>
        <p:txBody>
          <a:bodyPr wrap="none" lIns="0" tIns="0" rIns="0" bIns="0" anchor="ctr"/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defRPr/>
            </a:pPr>
            <a:r>
              <a:rPr lang="en-US" sz="115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19" name="文本框 58"/>
          <p:cNvSpPr txBox="1"/>
          <p:nvPr/>
        </p:nvSpPr>
        <p:spPr>
          <a:xfrm>
            <a:off x="3363007" y="3346450"/>
            <a:ext cx="3173890" cy="584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实验结果</a:t>
            </a:r>
          </a:p>
        </p:txBody>
      </p:sp>
      <p:sp>
        <p:nvSpPr>
          <p:cNvPr id="20" name="文本框 59"/>
          <p:cNvSpPr txBox="1"/>
          <p:nvPr/>
        </p:nvSpPr>
        <p:spPr>
          <a:xfrm>
            <a:off x="3363005" y="2773364"/>
            <a:ext cx="209826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pPr>
              <a:defRPr/>
            </a:pPr>
            <a:r>
              <a:rPr lang="en-US" altLang="zh-CN" sz="3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Part Four</a:t>
            </a:r>
            <a:endParaRPr lang="zh-CN" altLang="en-US" sz="32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等腰三角形 20"/>
          <p:cNvSpPr/>
          <p:nvPr/>
        </p:nvSpPr>
        <p:spPr>
          <a:xfrm rot="9233090">
            <a:off x="8731250" y="2454275"/>
            <a:ext cx="266700" cy="230188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22" name="等腰三角形 21"/>
          <p:cNvSpPr/>
          <p:nvPr/>
        </p:nvSpPr>
        <p:spPr>
          <a:xfrm rot="15569576">
            <a:off x="8378826" y="3128963"/>
            <a:ext cx="396875" cy="3429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23" name="等腰三角形 22"/>
          <p:cNvSpPr/>
          <p:nvPr/>
        </p:nvSpPr>
        <p:spPr>
          <a:xfrm rot="21371394">
            <a:off x="8247063" y="1804989"/>
            <a:ext cx="266700" cy="23018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24" name="等腰三角形 23"/>
          <p:cNvSpPr/>
          <p:nvPr/>
        </p:nvSpPr>
        <p:spPr>
          <a:xfrm rot="12912161">
            <a:off x="9288463" y="3487739"/>
            <a:ext cx="944562" cy="815975"/>
          </a:xfrm>
          <a:prstGeom prst="triangl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25" name="等腰三角形 24"/>
          <p:cNvSpPr/>
          <p:nvPr/>
        </p:nvSpPr>
        <p:spPr>
          <a:xfrm rot="12912161">
            <a:off x="9156700" y="3427413"/>
            <a:ext cx="1176338" cy="1014412"/>
          </a:xfrm>
          <a:prstGeom prst="triangl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26" name="椭圆 25"/>
          <p:cNvSpPr/>
          <p:nvPr/>
        </p:nvSpPr>
        <p:spPr>
          <a:xfrm rot="9110320">
            <a:off x="10477500" y="37925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ea typeface="幼圆"/>
            </a:endParaRPr>
          </a:p>
        </p:txBody>
      </p:sp>
      <p:sp>
        <p:nvSpPr>
          <p:cNvPr id="27" name="椭圆 26"/>
          <p:cNvSpPr/>
          <p:nvPr/>
        </p:nvSpPr>
        <p:spPr>
          <a:xfrm rot="9110320">
            <a:off x="9388475" y="4295775"/>
            <a:ext cx="115888" cy="115888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ea typeface="幼圆"/>
            </a:endParaRPr>
          </a:p>
        </p:txBody>
      </p:sp>
      <p:sp>
        <p:nvSpPr>
          <p:cNvPr id="28" name="椭圆 27"/>
          <p:cNvSpPr/>
          <p:nvPr/>
        </p:nvSpPr>
        <p:spPr>
          <a:xfrm rot="9110320">
            <a:off x="9505950" y="31321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ea typeface="幼圆"/>
            </a:endParaRPr>
          </a:p>
        </p:txBody>
      </p:sp>
      <p:sp>
        <p:nvSpPr>
          <p:cNvPr id="29" name="等腰三角形 28"/>
          <p:cNvSpPr/>
          <p:nvPr/>
        </p:nvSpPr>
        <p:spPr>
          <a:xfrm rot="18210217">
            <a:off x="7838282" y="2162970"/>
            <a:ext cx="127000" cy="10953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30" name="等腰三角形 29"/>
          <p:cNvSpPr/>
          <p:nvPr/>
        </p:nvSpPr>
        <p:spPr>
          <a:xfrm rot="8748521">
            <a:off x="8196264" y="2314575"/>
            <a:ext cx="128587" cy="109538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cxnSp>
        <p:nvCxnSpPr>
          <p:cNvPr id="31" name="Straight Connector 13"/>
          <p:cNvCxnSpPr>
            <a:cxnSpLocks noChangeShapeType="1"/>
          </p:cNvCxnSpPr>
          <p:nvPr/>
        </p:nvCxnSpPr>
        <p:spPr bwMode="auto">
          <a:xfrm flipH="1">
            <a:off x="1524000" y="4110038"/>
            <a:ext cx="6732588" cy="0"/>
          </a:xfrm>
          <a:prstGeom prst="line">
            <a:avLst/>
          </a:prstGeom>
          <a:noFill/>
          <a:ln w="19050" cap="sq" algn="ctr">
            <a:solidFill>
              <a:schemeClr val="accent1"/>
            </a:solidFill>
            <a:miter lim="800000"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5218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83">
        <p:split orient="vert"/>
      </p:transition>
    </mc:Choice>
    <mc:Fallback xmlns="">
      <p:transition spd="slow" advTm="683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实验结果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776046"/>
            <a:ext cx="1037492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数据集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三维模型：</a:t>
            </a:r>
            <a:r>
              <a:rPr lang="en-US" altLang="zh-CN" sz="2000" dirty="0" err="1">
                <a:solidFill>
                  <a:schemeClr val="bg2">
                    <a:lumMod val="10000"/>
                  </a:schemeClr>
                </a:solidFill>
                <a:latin typeface="+mn-ea"/>
              </a:rPr>
              <a:t>Shapenet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-car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新视角生成任务公用数据集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训练：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5997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，测试：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1500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Blender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脚本渲染</a:t>
            </a:r>
            <a:r>
              <a:rPr lang="en-US" altLang="zh-CN" sz="2000" dirty="0" err="1">
                <a:solidFill>
                  <a:schemeClr val="bg2">
                    <a:lumMod val="10000"/>
                  </a:schemeClr>
                </a:solidFill>
                <a:latin typeface="+mn-ea"/>
              </a:rPr>
              <a:t>RGB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和深度图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二维真实图片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Cars 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数据集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(</a:t>
            </a:r>
            <a:r>
              <a:rPr lang="en-US" altLang="zh-CN" sz="2000" dirty="0" err="1">
                <a:solidFill>
                  <a:schemeClr val="bg2">
                    <a:lumMod val="10000"/>
                  </a:schemeClr>
                </a:solidFill>
                <a:latin typeface="+mn-ea"/>
              </a:rPr>
              <a:t>ICCVW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bg2">
                    <a:lumMod val="10000"/>
                  </a:schemeClr>
                </a:solidFill>
                <a:latin typeface="+mn-ea"/>
              </a:rPr>
              <a:t>3dRR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-13)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训练：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8114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，测试：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8041</a:t>
            </a:r>
            <a:endParaRPr lang="zh-CN" altLang="en-US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193F0C9-1C32-48E6-BEAD-012549A745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899" y="1967404"/>
            <a:ext cx="1625397" cy="1625397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C545DFA-3DD7-490F-8202-A548E6728D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818" y="1967403"/>
            <a:ext cx="1625397" cy="1625397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2C75604-2EB7-4BBA-B61A-9F999262F4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767" y="3985540"/>
            <a:ext cx="1984529" cy="1234818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21659C2-D793-404A-966D-BE86706D450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818" y="3985540"/>
            <a:ext cx="1706000" cy="1234819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000B99B7-5426-4D7D-9A48-3227AC6D5182}"/>
              </a:ext>
            </a:extLst>
          </p:cNvPr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数据集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4733019"/>
      </p:ext>
    </p:extLst>
  </p:cSld>
  <p:clrMapOvr>
    <a:masterClrMapping/>
  </p:clrMapOvr>
  <p:transition spd="med" advTm="19908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实验结果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776046"/>
            <a:ext cx="103749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与视角生成经典方法比较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AF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：预测原图到目标图片的流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bg2">
                    <a:lumMod val="10000"/>
                  </a:schemeClr>
                </a:solidFill>
                <a:latin typeface="+mn-ea"/>
              </a:rPr>
              <a:t>mv3D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：直接生成像素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定性定量结果有优势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能够生成原图中缺失的像素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生成图像更加清晰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00B99B7-5426-4D7D-9A48-3227AC6D5182}"/>
              </a:ext>
            </a:extLst>
          </p:cNvPr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视角生成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052DBE6-6B3F-4456-8357-021747A722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87" y="4396370"/>
            <a:ext cx="2887757" cy="195998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390C5B4-CE39-4D83-AAD2-CD1158333C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385" y="1932852"/>
            <a:ext cx="5989456" cy="442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94981"/>
      </p:ext>
    </p:extLst>
  </p:cSld>
  <p:clrMapOvr>
    <a:masterClrMapping/>
  </p:clrMapOvr>
  <p:transition spd="med" advTm="19908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等腰三角形 20"/>
          <p:cNvSpPr/>
          <p:nvPr/>
        </p:nvSpPr>
        <p:spPr>
          <a:xfrm>
            <a:off x="2506664" y="2681289"/>
            <a:ext cx="1895475" cy="1635125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44000" anchor="ctr"/>
          <a:lstStyle/>
          <a:p>
            <a:pPr algn="ctr">
              <a:defRPr/>
            </a:pPr>
            <a:r>
              <a:rPr lang="zh-CN" altLang="en-US" sz="3600" dirty="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目录</a:t>
            </a:r>
          </a:p>
        </p:txBody>
      </p:sp>
      <p:sp>
        <p:nvSpPr>
          <p:cNvPr id="22" name="等腰三角形 21"/>
          <p:cNvSpPr/>
          <p:nvPr/>
        </p:nvSpPr>
        <p:spPr>
          <a:xfrm>
            <a:off x="2287589" y="2422525"/>
            <a:ext cx="2333625" cy="2012950"/>
          </a:xfrm>
          <a:prstGeom prst="triangle">
            <a:avLst/>
          </a:prstGeom>
          <a:noFill/>
          <a:ln>
            <a:solidFill>
              <a:schemeClr val="accent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23" name="直接连接符 22"/>
          <p:cNvCxnSpPr>
            <a:endCxn id="22" idx="0"/>
          </p:cNvCxnSpPr>
          <p:nvPr/>
        </p:nvCxnSpPr>
        <p:spPr>
          <a:xfrm>
            <a:off x="3454400" y="1"/>
            <a:ext cx="0" cy="2422525"/>
          </a:xfrm>
          <a:prstGeom prst="line">
            <a:avLst/>
          </a:prstGeom>
          <a:ln>
            <a:solidFill>
              <a:schemeClr val="accent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3454400" y="4448175"/>
            <a:ext cx="0" cy="2413000"/>
          </a:xfrm>
          <a:prstGeom prst="line">
            <a:avLst/>
          </a:prstGeom>
          <a:ln>
            <a:solidFill>
              <a:schemeClr val="tx2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11"/>
          <p:cNvSpPr txBox="1">
            <a:spLocks noChangeArrowheads="1"/>
          </p:cNvSpPr>
          <p:nvPr/>
        </p:nvSpPr>
        <p:spPr bwMode="auto">
          <a:xfrm>
            <a:off x="5897564" y="1789112"/>
            <a:ext cx="42449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引言</a:t>
            </a: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5521326" y="1601789"/>
            <a:ext cx="498475" cy="649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13"/>
          <p:cNvSpPr txBox="1">
            <a:spLocks noChangeArrowheads="1"/>
          </p:cNvSpPr>
          <p:nvPr/>
        </p:nvSpPr>
        <p:spPr bwMode="auto">
          <a:xfrm>
            <a:off x="5322888" y="1312864"/>
            <a:ext cx="3857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 dirty="0">
                <a:solidFill>
                  <a:schemeClr val="accent1">
                    <a:lumMod val="75000"/>
                  </a:schemeClr>
                </a:solidFill>
                <a:latin typeface="华康俪金黑W8" panose="020B0809000000000000" pitchFamily="49" charset="-122"/>
                <a:ea typeface="华康俪金黑W8" panose="020B0809000000000000" pitchFamily="49" charset="-122"/>
              </a:rPr>
              <a:t>1</a:t>
            </a:r>
            <a:endParaRPr lang="zh-CN" altLang="en-US" sz="4000" dirty="0">
              <a:solidFill>
                <a:schemeClr val="accent1">
                  <a:lumMod val="75000"/>
                </a:schemeClr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sp>
        <p:nvSpPr>
          <p:cNvPr id="28" name="文本框 15"/>
          <p:cNvSpPr txBox="1">
            <a:spLocks noChangeArrowheads="1"/>
          </p:cNvSpPr>
          <p:nvPr/>
        </p:nvSpPr>
        <p:spPr bwMode="auto">
          <a:xfrm>
            <a:off x="5897564" y="2887662"/>
            <a:ext cx="42449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相关工作</a:t>
            </a: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5521326" y="2698751"/>
            <a:ext cx="498475" cy="6508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17"/>
          <p:cNvSpPr txBox="1">
            <a:spLocks noChangeArrowheads="1"/>
          </p:cNvSpPr>
          <p:nvPr/>
        </p:nvSpPr>
        <p:spPr bwMode="auto">
          <a:xfrm>
            <a:off x="5322888" y="2409826"/>
            <a:ext cx="3857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>
                <a:solidFill>
                  <a:schemeClr val="accent1">
                    <a:lumMod val="75000"/>
                  </a:schemeClr>
                </a:solidFill>
                <a:latin typeface="华康俪金黑W8" panose="020B0809000000000000" pitchFamily="49" charset="-122"/>
                <a:ea typeface="华康俪金黑W8" panose="020B0809000000000000" pitchFamily="49" charset="-122"/>
              </a:rPr>
              <a:t>2</a:t>
            </a:r>
            <a:endParaRPr lang="zh-CN" altLang="en-US" sz="4000">
              <a:solidFill>
                <a:schemeClr val="accent1">
                  <a:lumMod val="75000"/>
                </a:schemeClr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sp>
        <p:nvSpPr>
          <p:cNvPr id="31" name="文本框 19"/>
          <p:cNvSpPr txBox="1">
            <a:spLocks noChangeArrowheads="1"/>
          </p:cNvSpPr>
          <p:nvPr/>
        </p:nvSpPr>
        <p:spPr bwMode="auto">
          <a:xfrm>
            <a:off x="5897564" y="3986212"/>
            <a:ext cx="42449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方法介绍</a:t>
            </a: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5521326" y="3797301"/>
            <a:ext cx="498475" cy="6508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21"/>
          <p:cNvSpPr txBox="1">
            <a:spLocks noChangeArrowheads="1"/>
          </p:cNvSpPr>
          <p:nvPr/>
        </p:nvSpPr>
        <p:spPr bwMode="auto">
          <a:xfrm>
            <a:off x="5322888" y="3508376"/>
            <a:ext cx="3857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>
                <a:solidFill>
                  <a:schemeClr val="accent1">
                    <a:lumMod val="75000"/>
                  </a:schemeClr>
                </a:solidFill>
                <a:latin typeface="华康俪金黑W8" panose="020B0809000000000000" pitchFamily="49" charset="-122"/>
                <a:ea typeface="华康俪金黑W8" panose="020B0809000000000000" pitchFamily="49" charset="-122"/>
              </a:rPr>
              <a:t>3</a:t>
            </a:r>
            <a:endParaRPr lang="zh-CN" altLang="en-US" sz="4000">
              <a:solidFill>
                <a:schemeClr val="accent1">
                  <a:lumMod val="75000"/>
                </a:schemeClr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sp>
        <p:nvSpPr>
          <p:cNvPr id="34" name="文本框 23"/>
          <p:cNvSpPr txBox="1">
            <a:spLocks noChangeArrowheads="1"/>
          </p:cNvSpPr>
          <p:nvPr/>
        </p:nvSpPr>
        <p:spPr bwMode="auto">
          <a:xfrm>
            <a:off x="5897564" y="5084762"/>
            <a:ext cx="42449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实验结果</a:t>
            </a: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5521326" y="4895850"/>
            <a:ext cx="498475" cy="64928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25"/>
          <p:cNvSpPr txBox="1">
            <a:spLocks noChangeArrowheads="1"/>
          </p:cNvSpPr>
          <p:nvPr/>
        </p:nvSpPr>
        <p:spPr bwMode="auto">
          <a:xfrm>
            <a:off x="5322888" y="4606926"/>
            <a:ext cx="3857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 dirty="0">
                <a:solidFill>
                  <a:schemeClr val="accent1">
                    <a:lumMod val="75000"/>
                  </a:schemeClr>
                </a:solidFill>
                <a:latin typeface="华康俪金黑W8" panose="020B0809000000000000" pitchFamily="49" charset="-122"/>
                <a:ea typeface="华康俪金黑W8" panose="020B0809000000000000" pitchFamily="49" charset="-122"/>
              </a:rPr>
              <a:t>4</a:t>
            </a:r>
            <a:endParaRPr lang="zh-CN" altLang="en-US" sz="4000" dirty="0">
              <a:solidFill>
                <a:schemeClr val="accent1">
                  <a:lumMod val="75000"/>
                </a:schemeClr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0346599"/>
      </p:ext>
    </p:extLst>
  </p:cSld>
  <p:clrMapOvr>
    <a:masterClrMapping/>
  </p:clrMapOvr>
  <p:transition spd="med" advTm="18876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实验结果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20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776046"/>
            <a:ext cx="103749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与视角生成经典方法比较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AF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：预测原图到目标图片的流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bg2">
                    <a:lumMod val="10000"/>
                  </a:schemeClr>
                </a:solidFill>
                <a:latin typeface="+mn-ea"/>
              </a:rPr>
              <a:t>mv3D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：直接生成像素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定性定量结果有优势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能够生成原图中缺失的像素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生成图像更加清晰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00B99B7-5426-4D7D-9A48-3227AC6D5182}"/>
              </a:ext>
            </a:extLst>
          </p:cNvPr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视角生成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052DBE6-6B3F-4456-8357-021747A722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87" y="4396370"/>
            <a:ext cx="2887757" cy="195998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390C5B4-CE39-4D83-AAD2-CD1158333C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385" y="1932852"/>
            <a:ext cx="5989456" cy="442349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358AE63-4B0D-474F-AE79-E495B896A7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370" y="1930027"/>
            <a:ext cx="6172471" cy="442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099695"/>
      </p:ext>
    </p:extLst>
  </p:cSld>
  <p:clrMapOvr>
    <a:masterClrMapping/>
  </p:clrMapOvr>
  <p:transition spd="med" advTm="19908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实验结果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21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776046"/>
            <a:ext cx="103749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材质迁移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能够迁移基本的材质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细节有不足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各种方法有效性</a:t>
            </a:r>
            <a:endParaRPr lang="zh-CN" altLang="en-US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00B99B7-5426-4D7D-9A48-3227AC6D5182}"/>
              </a:ext>
            </a:extLst>
          </p:cNvPr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材质迁移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C010560-3D8B-4E9C-B32F-EBDCF44374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825" y="1919701"/>
            <a:ext cx="6255675" cy="443664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5139F20-B7C3-4D37-8C5F-9A0964E4005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364"/>
          <a:stretch/>
        </p:blipFill>
        <p:spPr>
          <a:xfrm>
            <a:off x="594503" y="5853194"/>
            <a:ext cx="4347146" cy="4691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EC16A7F-85F9-4813-950E-F3A0CF4EC14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49"/>
          <a:stretch/>
        </p:blipFill>
        <p:spPr>
          <a:xfrm>
            <a:off x="594503" y="4365132"/>
            <a:ext cx="4347146" cy="1446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853997"/>
      </p:ext>
    </p:extLst>
  </p:cSld>
  <p:clrMapOvr>
    <a:masterClrMapping/>
  </p:clrMapOvr>
  <p:transition spd="med" advTm="19908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实验结果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776046"/>
            <a:ext cx="103749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材质迁移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能够迁移基本的材质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细节有不足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各种改进有效性</a:t>
            </a:r>
            <a:endParaRPr lang="zh-CN" altLang="en-US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00B99B7-5426-4D7D-9A48-3227AC6D5182}"/>
              </a:ext>
            </a:extLst>
          </p:cNvPr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材质迁移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C010560-3D8B-4E9C-B32F-EBDCF44374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825" y="1919701"/>
            <a:ext cx="6255675" cy="443664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5139F20-B7C3-4D37-8C5F-9A0964E4005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364"/>
          <a:stretch/>
        </p:blipFill>
        <p:spPr>
          <a:xfrm>
            <a:off x="594503" y="5853194"/>
            <a:ext cx="4347146" cy="4691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EC16A7F-85F9-4813-950E-F3A0CF4EC14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49"/>
          <a:stretch/>
        </p:blipFill>
        <p:spPr>
          <a:xfrm>
            <a:off x="594503" y="4365132"/>
            <a:ext cx="4347146" cy="144615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D08E662-FCE4-46D0-8D3B-3C6B29C4A7D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825" y="1919701"/>
            <a:ext cx="6510642" cy="443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05147"/>
      </p:ext>
    </p:extLst>
  </p:cSld>
  <p:clrMapOvr>
    <a:masterClrMapping/>
  </p:clrMapOvr>
  <p:transition spd="med" advTm="19908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实验结果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23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776046"/>
            <a:ext cx="103749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材质迁移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能够迁移基本的材质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细节有不足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各种改进有效性</a:t>
            </a:r>
            <a:endParaRPr lang="zh-CN" altLang="en-US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00B99B7-5426-4D7D-9A48-3227AC6D5182}"/>
              </a:ext>
            </a:extLst>
          </p:cNvPr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材质迁移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C010560-3D8B-4E9C-B32F-EBDCF44374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825" y="1919701"/>
            <a:ext cx="6255675" cy="443664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5139F20-B7C3-4D37-8C5F-9A0964E4005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364"/>
          <a:stretch/>
        </p:blipFill>
        <p:spPr>
          <a:xfrm>
            <a:off x="594503" y="5853194"/>
            <a:ext cx="4347146" cy="4691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EC16A7F-85F9-4813-950E-F3A0CF4EC14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49"/>
          <a:stretch/>
        </p:blipFill>
        <p:spPr>
          <a:xfrm>
            <a:off x="594503" y="4365132"/>
            <a:ext cx="4347146" cy="144615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D08E662-FCE4-46D0-8D3B-3C6B29C4A7D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825" y="1919701"/>
            <a:ext cx="6510642" cy="44366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3EC158A-C4BB-421F-A6B7-0D53DC3411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574" y="1919700"/>
            <a:ext cx="6455893" cy="443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47949"/>
      </p:ext>
    </p:extLst>
  </p:cSld>
  <p:clrMapOvr>
    <a:masterClrMapping/>
  </p:clrMapOvr>
  <p:transition spd="med" advTm="19908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实验结果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24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776046"/>
            <a:ext cx="103749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最优视角：包含信息最多的视角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重构其他视图误差最小的视角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考虑到材质信息也没有忽略内容的影响</a:t>
            </a:r>
            <a:endParaRPr lang="zh-CN" altLang="en-US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00B99B7-5426-4D7D-9A48-3227AC6D5182}"/>
              </a:ext>
            </a:extLst>
          </p:cNvPr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最优视角选择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A77A806-F17A-446E-A46D-E1389553C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86" y="3078799"/>
            <a:ext cx="9624894" cy="364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939613"/>
      </p:ext>
    </p:extLst>
  </p:cSld>
  <p:clrMapOvr>
    <a:masterClrMapping/>
  </p:clrMapOvr>
  <p:transition spd="med" advTm="19908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实验结果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25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776046"/>
            <a:ext cx="103749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最优视角：包含信息最多的视角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重构其他视图误差最小的视角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考虑到材质信息也没有忽略内容的影响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分离隐变量使得这种定义有意义</a:t>
            </a:r>
            <a:endParaRPr lang="zh-CN" altLang="en-US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00B99B7-5426-4D7D-9A48-3227AC6D5182}"/>
              </a:ext>
            </a:extLst>
          </p:cNvPr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最优视角选择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B3C744D-E2A4-4132-8A85-ACEFF757B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283" y="2294217"/>
            <a:ext cx="5638217" cy="40621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91C597D-8EF0-4657-AFF0-8B0C6FBAC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966" y="3278559"/>
            <a:ext cx="4096609" cy="307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60085"/>
      </p:ext>
    </p:extLst>
  </p:cSld>
  <p:clrMapOvr>
    <a:masterClrMapping/>
  </p:clrMapOvr>
  <p:transition spd="med" advTm="19908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实验结果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26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776046"/>
            <a:ext cx="103749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真实图片：迁移视角</a:t>
            </a:r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/</a:t>
            </a:r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材质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提供自定义最优视角的选项</a:t>
            </a:r>
            <a:endParaRPr lang="zh-CN" altLang="en-US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00B99B7-5426-4D7D-9A48-3227AC6D5182}"/>
              </a:ext>
            </a:extLst>
          </p:cNvPr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真实图片输入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38E4FD-4CCE-4900-9802-AFF7C1A605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067" y="1776047"/>
            <a:ext cx="5761671" cy="458030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379A9BC-DCC7-4378-BC06-AB71BEFB95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814" y="3780785"/>
            <a:ext cx="4276353" cy="257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871037"/>
      </p:ext>
    </p:extLst>
  </p:cSld>
  <p:clrMapOvr>
    <a:masterClrMapping/>
  </p:clrMapOvr>
  <p:transition spd="med" advTm="19908">
    <p:pull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总结与展望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27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776046"/>
            <a:ext cx="1037492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本文的贡献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提出了新的生成三维模型视图的方法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提出了新的选择最优视角的方法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实验证明这种方法的有效性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4258C50-DF59-4070-AD9C-A01F7DC86D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044" y="1776046"/>
            <a:ext cx="5989456" cy="442349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A5A4A7A-F92A-4114-85C4-4A4AD3A4C75F}"/>
              </a:ext>
            </a:extLst>
          </p:cNvPr>
          <p:cNvSpPr txBox="1"/>
          <p:nvPr/>
        </p:nvSpPr>
        <p:spPr>
          <a:xfrm>
            <a:off x="760934" y="4026077"/>
            <a:ext cx="1037492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本文的不足：只提取全局材质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像素生成方法的通病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细粒度特征停留在浅层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可能的改进：结合流方法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模型结构有优化空间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图片上色结果辅助模型上色</a:t>
            </a:r>
          </a:p>
        </p:txBody>
      </p:sp>
    </p:spTree>
    <p:extLst>
      <p:ext uri="{BB962C8B-B14F-4D97-AF65-F5344CB8AC3E}">
        <p14:creationId xmlns:p14="http://schemas.microsoft.com/office/powerpoint/2010/main" val="2592712288"/>
      </p:ext>
    </p:extLst>
  </p:cSld>
  <p:clrMapOvr>
    <a:masterClrMapping/>
  </p:clrMapOvr>
  <p:transition spd="med" advTm="19908">
    <p:pull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8792" y="1468322"/>
            <a:ext cx="12192000" cy="38862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8"/>
          <p:cNvSpPr txBox="1">
            <a:spLocks noChangeArrowheads="1"/>
          </p:cNvSpPr>
          <p:nvPr/>
        </p:nvSpPr>
        <p:spPr bwMode="auto">
          <a:xfrm>
            <a:off x="1056119" y="2313751"/>
            <a:ext cx="1041045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6600" b="1" dirty="0">
                <a:solidFill>
                  <a:schemeClr val="accent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请您批评指正，谢谢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28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725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81063">
        <p:split orient="vert"/>
      </p:transition>
    </mc:Choice>
    <mc:Fallback xmlns="">
      <p:transition spd="slow" advTm="81063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61546" y="1468322"/>
            <a:ext cx="12253546" cy="38862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 Placeholder 3"/>
          <p:cNvSpPr txBox="1">
            <a:spLocks/>
          </p:cNvSpPr>
          <p:nvPr/>
        </p:nvSpPr>
        <p:spPr>
          <a:xfrm>
            <a:off x="1541464" y="2547939"/>
            <a:ext cx="1641475" cy="1570037"/>
          </a:xfrm>
          <a:prstGeom prst="rect">
            <a:avLst/>
          </a:prstGeom>
        </p:spPr>
        <p:txBody>
          <a:bodyPr wrap="none" lIns="0" tIns="0" rIns="0" bIns="0" anchor="ctr"/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defRPr/>
            </a:pPr>
            <a:r>
              <a:rPr lang="en-US" sz="115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4" name="文本框 58"/>
          <p:cNvSpPr txBox="1"/>
          <p:nvPr/>
        </p:nvSpPr>
        <p:spPr>
          <a:xfrm>
            <a:off x="3363007" y="3346450"/>
            <a:ext cx="3173890" cy="584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引言</a:t>
            </a:r>
          </a:p>
        </p:txBody>
      </p:sp>
      <p:sp>
        <p:nvSpPr>
          <p:cNvPr id="5" name="文本框 59"/>
          <p:cNvSpPr txBox="1"/>
          <p:nvPr/>
        </p:nvSpPr>
        <p:spPr>
          <a:xfrm>
            <a:off x="3363005" y="2773364"/>
            <a:ext cx="2000484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pPr>
              <a:defRPr/>
            </a:pPr>
            <a:r>
              <a:rPr lang="en-US" altLang="zh-CN" sz="3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Part One</a:t>
            </a:r>
            <a:endParaRPr lang="zh-CN" altLang="en-US" sz="32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等腰三角形 5"/>
          <p:cNvSpPr/>
          <p:nvPr/>
        </p:nvSpPr>
        <p:spPr>
          <a:xfrm rot="9233090">
            <a:off x="8731250" y="2454275"/>
            <a:ext cx="266700" cy="230188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7" name="等腰三角形 6"/>
          <p:cNvSpPr/>
          <p:nvPr/>
        </p:nvSpPr>
        <p:spPr>
          <a:xfrm rot="15569576">
            <a:off x="8378826" y="3128963"/>
            <a:ext cx="396875" cy="3429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8" name="等腰三角形 7"/>
          <p:cNvSpPr/>
          <p:nvPr/>
        </p:nvSpPr>
        <p:spPr>
          <a:xfrm rot="21371394">
            <a:off x="8247063" y="1804989"/>
            <a:ext cx="266700" cy="23018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9" name="等腰三角形 8"/>
          <p:cNvSpPr/>
          <p:nvPr/>
        </p:nvSpPr>
        <p:spPr>
          <a:xfrm rot="12912161">
            <a:off x="9288463" y="3487739"/>
            <a:ext cx="944562" cy="815975"/>
          </a:xfrm>
          <a:prstGeom prst="triangl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10" name="等腰三角形 9"/>
          <p:cNvSpPr/>
          <p:nvPr/>
        </p:nvSpPr>
        <p:spPr>
          <a:xfrm rot="12912161">
            <a:off x="9156700" y="3427413"/>
            <a:ext cx="1176338" cy="1014412"/>
          </a:xfrm>
          <a:prstGeom prst="triangl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11" name="椭圆 10"/>
          <p:cNvSpPr/>
          <p:nvPr/>
        </p:nvSpPr>
        <p:spPr>
          <a:xfrm rot="9110320">
            <a:off x="10477500" y="37925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latin typeface="Calibri"/>
              <a:ea typeface="幼圆"/>
            </a:endParaRPr>
          </a:p>
        </p:txBody>
      </p:sp>
      <p:sp>
        <p:nvSpPr>
          <p:cNvPr id="12" name="椭圆 11"/>
          <p:cNvSpPr/>
          <p:nvPr/>
        </p:nvSpPr>
        <p:spPr>
          <a:xfrm rot="9110320">
            <a:off x="9388475" y="4295775"/>
            <a:ext cx="115888" cy="115888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latin typeface="Calibri"/>
              <a:ea typeface="幼圆"/>
            </a:endParaRPr>
          </a:p>
        </p:txBody>
      </p:sp>
      <p:sp>
        <p:nvSpPr>
          <p:cNvPr id="13" name="椭圆 12"/>
          <p:cNvSpPr/>
          <p:nvPr/>
        </p:nvSpPr>
        <p:spPr>
          <a:xfrm rot="9110320">
            <a:off x="9505950" y="31321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latin typeface="Calibri"/>
              <a:ea typeface="幼圆"/>
            </a:endParaRPr>
          </a:p>
        </p:txBody>
      </p:sp>
      <p:sp>
        <p:nvSpPr>
          <p:cNvPr id="14" name="等腰三角形 13"/>
          <p:cNvSpPr/>
          <p:nvPr/>
        </p:nvSpPr>
        <p:spPr>
          <a:xfrm rot="18210217">
            <a:off x="7838282" y="2162970"/>
            <a:ext cx="127000" cy="10953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15" name="等腰三角形 14"/>
          <p:cNvSpPr/>
          <p:nvPr/>
        </p:nvSpPr>
        <p:spPr>
          <a:xfrm rot="8748521">
            <a:off x="8196264" y="2314575"/>
            <a:ext cx="128587" cy="109538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cxnSp>
        <p:nvCxnSpPr>
          <p:cNvPr id="16" name="Straight Connector 13"/>
          <p:cNvCxnSpPr>
            <a:cxnSpLocks noChangeShapeType="1"/>
          </p:cNvCxnSpPr>
          <p:nvPr/>
        </p:nvCxnSpPr>
        <p:spPr bwMode="auto">
          <a:xfrm flipH="1">
            <a:off x="1524000" y="4110038"/>
            <a:ext cx="6732588" cy="0"/>
          </a:xfrm>
          <a:prstGeom prst="line">
            <a:avLst/>
          </a:prstGeom>
          <a:noFill/>
          <a:ln w="19050" cap="sq" algn="ctr">
            <a:solidFill>
              <a:schemeClr val="accent1"/>
            </a:solidFill>
            <a:miter lim="800000"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091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58">
        <p:split orient="vert"/>
      </p:transition>
    </mc:Choice>
    <mc:Fallback xmlns="">
      <p:transition spd="slow" advTm="258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研究背景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9746" y="2096286"/>
            <a:ext cx="103925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三维模型被广泛应用，但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数据集可视化并不理想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检索模型仍很费力</a:t>
            </a: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4DB383B6-CB5F-4109-ADD5-3F9D92F9B6D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4" r="12150"/>
          <a:stretch/>
        </p:blipFill>
        <p:spPr>
          <a:xfrm>
            <a:off x="1131817" y="3321814"/>
            <a:ext cx="5144655" cy="329966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0F3D41E-664F-4C2C-8028-E48860C67B2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1" r="23020"/>
          <a:stretch/>
        </p:blipFill>
        <p:spPr>
          <a:xfrm>
            <a:off x="7246389" y="3321814"/>
            <a:ext cx="3528291" cy="330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565958"/>
      </p:ext>
    </p:extLst>
  </p:cSld>
  <p:clrMapOvr>
    <a:masterClrMapping/>
  </p:clrMapOvr>
  <p:transition spd="med" advTm="44249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研究背景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9746" y="2096286"/>
            <a:ext cx="103925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三维模型被广泛应用，但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数据集可视化并不理想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检索模型仍很费力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生成最优视图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现有方法只基于几何信息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没有考虑到材质的影响</a:t>
            </a:r>
            <a:endParaRPr lang="en-US" altLang="zh-CN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88A73D4-24D6-45CE-BD2E-757FEFF37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343" y="3429000"/>
            <a:ext cx="2199074" cy="263888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308031F-D4AF-4DB7-89DC-8C35DC3CB5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341" y="3428999"/>
            <a:ext cx="2199074" cy="263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743473"/>
      </p:ext>
    </p:extLst>
  </p:cSld>
  <p:clrMapOvr>
    <a:masterClrMapping/>
  </p:clrMapOvr>
  <p:transition spd="med" advTm="44249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研究内容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3" y="1776046"/>
            <a:ext cx="59888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生成三维模型最优二维视图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基于新视角生成模型，分离材质与内容隐变量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能条件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/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非条件生成真实性材质的二维视图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定义信息为重构视图误差，选取最优视角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3A7FFB-A087-4261-B26E-5E6008D63C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813" y="3328640"/>
            <a:ext cx="9754934" cy="339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521291"/>
      </p:ext>
    </p:extLst>
  </p:cSld>
  <p:clrMapOvr>
    <a:masterClrMapping/>
  </p:clrMapOvr>
  <p:transition spd="med" advTm="54945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61546" y="1468322"/>
            <a:ext cx="12253546" cy="38862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 Placeholder 3"/>
          <p:cNvSpPr txBox="1">
            <a:spLocks/>
          </p:cNvSpPr>
          <p:nvPr/>
        </p:nvSpPr>
        <p:spPr>
          <a:xfrm>
            <a:off x="1541464" y="2547939"/>
            <a:ext cx="1641475" cy="1570037"/>
          </a:xfrm>
          <a:prstGeom prst="rect">
            <a:avLst/>
          </a:prstGeom>
        </p:spPr>
        <p:txBody>
          <a:bodyPr wrap="none" lIns="0" tIns="0" rIns="0" bIns="0" anchor="ctr"/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defRPr/>
            </a:pPr>
            <a:r>
              <a:rPr lang="en-US" sz="115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9" name="文本框 58"/>
          <p:cNvSpPr txBox="1"/>
          <p:nvPr/>
        </p:nvSpPr>
        <p:spPr>
          <a:xfrm>
            <a:off x="3363007" y="3346450"/>
            <a:ext cx="31738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相关工作</a:t>
            </a:r>
          </a:p>
        </p:txBody>
      </p:sp>
      <p:sp>
        <p:nvSpPr>
          <p:cNvPr id="20" name="文本框 59"/>
          <p:cNvSpPr txBox="1"/>
          <p:nvPr/>
        </p:nvSpPr>
        <p:spPr>
          <a:xfrm>
            <a:off x="3363005" y="2773364"/>
            <a:ext cx="201189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pPr>
              <a:defRPr/>
            </a:pPr>
            <a:r>
              <a:rPr lang="en-US" altLang="zh-CN" sz="3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Part Two</a:t>
            </a:r>
            <a:endParaRPr lang="zh-CN" altLang="en-US" sz="32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等腰三角形 20"/>
          <p:cNvSpPr/>
          <p:nvPr/>
        </p:nvSpPr>
        <p:spPr>
          <a:xfrm rot="9233090">
            <a:off x="8731250" y="2454275"/>
            <a:ext cx="266700" cy="230188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22" name="等腰三角形 21"/>
          <p:cNvSpPr/>
          <p:nvPr/>
        </p:nvSpPr>
        <p:spPr>
          <a:xfrm rot="15569576">
            <a:off x="8378826" y="3128963"/>
            <a:ext cx="396875" cy="3429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23" name="等腰三角形 22"/>
          <p:cNvSpPr/>
          <p:nvPr/>
        </p:nvSpPr>
        <p:spPr>
          <a:xfrm rot="21371394">
            <a:off x="8247063" y="1804989"/>
            <a:ext cx="266700" cy="23018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24" name="等腰三角形 23"/>
          <p:cNvSpPr/>
          <p:nvPr/>
        </p:nvSpPr>
        <p:spPr>
          <a:xfrm rot="12912161">
            <a:off x="9288463" y="3487739"/>
            <a:ext cx="944562" cy="815975"/>
          </a:xfrm>
          <a:prstGeom prst="triangl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25" name="等腰三角形 24"/>
          <p:cNvSpPr/>
          <p:nvPr/>
        </p:nvSpPr>
        <p:spPr>
          <a:xfrm rot="12912161">
            <a:off x="9156700" y="3427413"/>
            <a:ext cx="1176338" cy="1014412"/>
          </a:xfrm>
          <a:prstGeom prst="triangl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26" name="椭圆 25"/>
          <p:cNvSpPr/>
          <p:nvPr/>
        </p:nvSpPr>
        <p:spPr>
          <a:xfrm rot="9110320">
            <a:off x="10477500" y="37925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ea typeface="幼圆"/>
            </a:endParaRPr>
          </a:p>
        </p:txBody>
      </p:sp>
      <p:sp>
        <p:nvSpPr>
          <p:cNvPr id="27" name="椭圆 26"/>
          <p:cNvSpPr/>
          <p:nvPr/>
        </p:nvSpPr>
        <p:spPr>
          <a:xfrm rot="9110320">
            <a:off x="9388475" y="4295775"/>
            <a:ext cx="115888" cy="115888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ea typeface="幼圆"/>
            </a:endParaRPr>
          </a:p>
        </p:txBody>
      </p:sp>
      <p:sp>
        <p:nvSpPr>
          <p:cNvPr id="28" name="椭圆 27"/>
          <p:cNvSpPr/>
          <p:nvPr/>
        </p:nvSpPr>
        <p:spPr>
          <a:xfrm rot="9110320">
            <a:off x="9505950" y="31321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ea typeface="幼圆"/>
            </a:endParaRPr>
          </a:p>
        </p:txBody>
      </p:sp>
      <p:sp>
        <p:nvSpPr>
          <p:cNvPr id="29" name="等腰三角形 28"/>
          <p:cNvSpPr/>
          <p:nvPr/>
        </p:nvSpPr>
        <p:spPr>
          <a:xfrm rot="18210217">
            <a:off x="7838282" y="2162970"/>
            <a:ext cx="127000" cy="10953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sp>
        <p:nvSpPr>
          <p:cNvPr id="30" name="等腰三角形 29"/>
          <p:cNvSpPr/>
          <p:nvPr/>
        </p:nvSpPr>
        <p:spPr>
          <a:xfrm rot="8748521">
            <a:off x="8196264" y="2314575"/>
            <a:ext cx="128587" cy="109538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ea typeface="幼圆"/>
            </a:endParaRPr>
          </a:p>
        </p:txBody>
      </p:sp>
      <p:cxnSp>
        <p:nvCxnSpPr>
          <p:cNvPr id="31" name="Straight Connector 13"/>
          <p:cNvCxnSpPr>
            <a:cxnSpLocks noChangeShapeType="1"/>
          </p:cNvCxnSpPr>
          <p:nvPr/>
        </p:nvCxnSpPr>
        <p:spPr bwMode="auto">
          <a:xfrm flipH="1">
            <a:off x="1524000" y="4110038"/>
            <a:ext cx="6732588" cy="0"/>
          </a:xfrm>
          <a:prstGeom prst="line">
            <a:avLst/>
          </a:prstGeom>
          <a:noFill/>
          <a:ln w="19050" cap="sq" algn="ctr">
            <a:solidFill>
              <a:schemeClr val="accent1"/>
            </a:solidFill>
            <a:miter lim="800000"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843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16">
        <p:split orient="vert"/>
      </p:transition>
    </mc:Choice>
    <mc:Fallback xmlns="">
      <p:transition spd="slow" advTm="316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相关工作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生成模型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468269"/>
            <a:ext cx="103749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变分自编码器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采样隐变量，映射到高维空间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分离的低维表示：更强的可解释性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    -&gt; </a:t>
            </a: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内容和材质隐变量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369EDAC-376C-4212-BA70-E8DEDEE50DF1}"/>
              </a:ext>
            </a:extLst>
          </p:cNvPr>
          <p:cNvSpPr txBox="1"/>
          <p:nvPr/>
        </p:nvSpPr>
        <p:spPr>
          <a:xfrm>
            <a:off x="760934" y="3877140"/>
            <a:ext cx="103749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生成对抗网络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优化生成器和训练集的分布散度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监督数据不可得：判别器提升图片质量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材质迁移：成对图片输入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32709201"/>
      </p:ext>
    </p:extLst>
  </p:cSld>
  <p:clrMapOvr>
    <a:masterClrMapping/>
  </p:clrMapOvr>
  <p:transition spd="med" advTm="32462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233556" y="357012"/>
            <a:ext cx="656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相关工作</a:t>
            </a:r>
          </a:p>
        </p:txBody>
      </p:sp>
      <p:sp>
        <p:nvSpPr>
          <p:cNvPr id="22" name="任意多边形 21"/>
          <p:cNvSpPr/>
          <p:nvPr/>
        </p:nvSpPr>
        <p:spPr>
          <a:xfrm flipH="1">
            <a:off x="1341487" y="780336"/>
            <a:ext cx="2853178" cy="45719"/>
          </a:xfrm>
          <a:custGeom>
            <a:avLst/>
            <a:gdLst>
              <a:gd name="connsiteX0" fmla="*/ 7977051 w 7977051"/>
              <a:gd name="connsiteY0" fmla="*/ 0 h 31619"/>
              <a:gd name="connsiteX1" fmla="*/ 0 w 7977051"/>
              <a:gd name="connsiteY1" fmla="*/ 0 h 31619"/>
              <a:gd name="connsiteX2" fmla="*/ 0 w 7977051"/>
              <a:gd name="connsiteY2" fmla="*/ 31619 h 31619"/>
              <a:gd name="connsiteX3" fmla="*/ 7977051 w 7977051"/>
              <a:gd name="connsiteY3" fmla="*/ 31619 h 31619"/>
              <a:gd name="connsiteX4" fmla="*/ 7977051 w 7977051"/>
              <a:gd name="connsiteY4" fmla="*/ 15810 h 3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051" h="31619">
                <a:moveTo>
                  <a:pt x="7977051" y="0"/>
                </a:moveTo>
                <a:lnTo>
                  <a:pt x="0" y="0"/>
                </a:lnTo>
                <a:lnTo>
                  <a:pt x="0" y="31619"/>
                </a:lnTo>
                <a:lnTo>
                  <a:pt x="7977051" y="31619"/>
                </a:lnTo>
                <a:lnTo>
                  <a:pt x="7977051" y="158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" y="364144"/>
            <a:ext cx="812064" cy="812064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253876" y="827253"/>
            <a:ext cx="65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最优视角选择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25" name="灯片编号占位符 2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26B9-07AC-4BAF-B3D7-FAC1D3999DA4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38D6C2-92EB-4124-8DBF-B124DB1CA325}"/>
              </a:ext>
            </a:extLst>
          </p:cNvPr>
          <p:cNvSpPr txBox="1"/>
          <p:nvPr/>
        </p:nvSpPr>
        <p:spPr>
          <a:xfrm>
            <a:off x="896814" y="1468269"/>
            <a:ext cx="1037492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图形学方法求解最优视角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最优视角被定义为信息最多的视角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二维视图：视角熵</a:t>
            </a: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网格顶点：</a:t>
            </a: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Mesh Saliency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没有考虑到材质信息的影响，对建模方式敏感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52444A6-38C6-4D18-9D4A-09954ACD18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77" y="3696960"/>
            <a:ext cx="2199074" cy="263888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9AFB6A3-121B-4F92-854E-D064378CE7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775" y="3696959"/>
            <a:ext cx="2199074" cy="26388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DA53F9D-584C-4D07-9B57-7AD2B17347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025" y="1414847"/>
            <a:ext cx="4442713" cy="494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548745"/>
      </p:ext>
    </p:extLst>
  </p:cSld>
  <p:clrMapOvr>
    <a:masterClrMapping/>
  </p:clrMapOvr>
  <p:transition spd="med" advTm="32462">
    <p:pull/>
  </p:transition>
</p:sld>
</file>

<file path=ppt/theme/theme1.xml><?xml version="1.0" encoding="utf-8"?>
<a:theme xmlns:a="http://schemas.openxmlformats.org/drawingml/2006/main" name="清风素材 https://12sc.taobao.com">
  <a:themeElements>
    <a:clrScheme name="自定义 7">
      <a:dk1>
        <a:srgbClr val="8B0012"/>
      </a:dk1>
      <a:lt1>
        <a:srgbClr val="FFFFFF"/>
      </a:lt1>
      <a:dk2>
        <a:srgbClr val="8B0012"/>
      </a:dk2>
      <a:lt2>
        <a:srgbClr val="F0F0F0"/>
      </a:lt2>
      <a:accent1>
        <a:srgbClr val="C00000"/>
      </a:accent1>
      <a:accent2>
        <a:srgbClr val="8B0012"/>
      </a:accent2>
      <a:accent3>
        <a:srgbClr val="C00000"/>
      </a:accent3>
      <a:accent4>
        <a:srgbClr val="8B0012"/>
      </a:accent4>
      <a:accent5>
        <a:srgbClr val="8B0012"/>
      </a:accent5>
      <a:accent6>
        <a:srgbClr val="FFB4BE"/>
      </a:accent6>
      <a:hlink>
        <a:srgbClr val="450009"/>
      </a:hlink>
      <a:folHlink>
        <a:srgbClr val="BFBFBF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1139</TotalTime>
  <Words>932</Words>
  <Application>Microsoft Office PowerPoint</Application>
  <PresentationFormat>宽屏</PresentationFormat>
  <Paragraphs>224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7" baseType="lpstr">
      <vt:lpstr>方正兰亭粗黑_GBK</vt:lpstr>
      <vt:lpstr>黑体</vt:lpstr>
      <vt:lpstr>华康俪金黑W8</vt:lpstr>
      <vt:lpstr>宋体</vt:lpstr>
      <vt:lpstr>微软雅黑</vt:lpstr>
      <vt:lpstr>Arial</vt:lpstr>
      <vt:lpstr>Calibri</vt:lpstr>
      <vt:lpstr>Symbol</vt:lpstr>
      <vt:lpstr>清风素材 https://12sc.taobao.com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hdj0803@qq.com</cp:lastModifiedBy>
  <cp:revision>157</cp:revision>
  <dcterms:created xsi:type="dcterms:W3CDTF">2015-05-06T09:02:23Z</dcterms:created>
  <dcterms:modified xsi:type="dcterms:W3CDTF">2020-05-16T06:48:15Z</dcterms:modified>
</cp:coreProperties>
</file>

<file path=docProps/thumbnail.jpeg>
</file>